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Tm="0">
        <p:dissolve/>
      </p:transition>
    </mc:Choice>
    <mc:Fallback>
      <p:transition advTm="0">
        <p:dissolv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235" y="144145"/>
            <a:ext cx="7385685" cy="3642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lang="en-US" sz="5400" dirty="0">
                <a:latin typeface="Bookman Old Style" panose="02050604050505020204" charset="0"/>
                <a:cs typeface="Bookman Old Style" panose="02050604050505020204" charset="0"/>
              </a:rPr>
              <a:t>UBND TP THỦ ĐỨC</a:t>
            </a:r>
            <a:br>
              <a:rPr lang="en-US" sz="5400" dirty="0">
                <a:latin typeface="Broadway" panose="04040905080B02020502" charset="0"/>
                <a:cs typeface="Broadway" panose="04040905080B02020502" charset="0"/>
              </a:rPr>
            </a:br>
            <a:br>
              <a:rPr lang="en-US" sz="5400" dirty="0">
                <a:latin typeface="Broadway" panose="04040905080B02020502" charset="0"/>
                <a:cs typeface="Broadway" panose="04040905080B02020502" charset="0"/>
              </a:rPr>
            </a:br>
            <a:r>
              <a:rPr lang="en-US" sz="5400" dirty="0">
                <a:latin typeface="Broadway" panose="04040905080B02020502" charset="0"/>
                <a:cs typeface="Broadway" panose="04040905080B02020502" charset="0"/>
              </a:rPr>
              <a:t>TRƯỜNG TIỂU HỌC </a:t>
            </a:r>
            <a:br>
              <a:rPr lang="en-US" sz="5400" dirty="0">
                <a:latin typeface="Broadway" panose="04040905080B02020502" charset="0"/>
                <a:cs typeface="Broadway" panose="04040905080B02020502" charset="0"/>
              </a:rPr>
            </a:br>
            <a:r>
              <a:rPr lang="en-US" sz="5400" dirty="0">
                <a:latin typeface="Broadway" panose="04040905080B02020502" charset="0"/>
                <a:cs typeface="Broadway" panose="04040905080B02020502" charset="0"/>
              </a:rPr>
              <a:t>NGUYỄN VĂN TRIẾT</a:t>
            </a:r>
            <a:endParaRPr lang="en-US" sz="5400" dirty="0">
              <a:latin typeface="Broadway" panose="04040905080B02020502" charset="0"/>
              <a:cs typeface="Broadway" panose="04040905080B02020502" charset="0"/>
            </a:endParaRPr>
          </a:p>
        </p:txBody>
      </p:sp>
      <p:pic>
        <p:nvPicPr>
          <p:cNvPr id="6" name="NgayDauTienDiHocBeat-MinhNgoc-371022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75" y="636270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45" y="316230"/>
            <a:ext cx="9268460" cy="5959475"/>
          </a:xfrm>
        </p:spPr>
        <p:txBody>
          <a:bodyPr/>
          <a:p>
            <a:pPr algn="ctr">
              <a:lnSpc>
                <a:spcPct val="110000"/>
              </a:lnSpc>
            </a:pPr>
            <a:r>
              <a:rPr lang="en-US" sz="5400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  <a:sym typeface="+mn-ea"/>
              </a:rPr>
              <a:t>Bằng kỹ năng sư phạm xuất sắc </a:t>
            </a:r>
            <a:br>
              <a:rPr lang="en-US" sz="5400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  <a:sym typeface="+mn-ea"/>
              </a:rPr>
            </a:br>
            <a:r>
              <a:rPr lang="en-US" sz="5400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  <a:sym typeface="+mn-ea"/>
              </a:rPr>
              <a:t>Biết "đánh thức" và làm bật dậy những khả năng ẩn chứa trong mỗi học trò mình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 descr="hqdefault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1515" y="5252720"/>
            <a:ext cx="2265680" cy="1524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5000">
        <p:dissolve/>
      </p:transition>
    </mc:Choice>
    <mc:Fallback>
      <p:transition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274955"/>
            <a:ext cx="8152765" cy="3931285"/>
          </a:xfrm>
        </p:spPr>
        <p:txBody>
          <a:bodyPr/>
          <a:p>
            <a:r>
              <a:rPr lang="en-US" sz="5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Jokerman" panose="04090605060D06020702" charset="0"/>
                <a:cs typeface="Jokerman" panose="04090605060D06020702" charset="0"/>
              </a:rPr>
              <a:t>Bạn hình dung lớp học sẽ như thế nào?</a:t>
            </a:r>
            <a:endParaRPr lang="en-US" sz="54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Jokerman" panose="04090605060D06020702" charset="0"/>
              <a:cs typeface="Jokerman" panose="04090605060D0602070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60010"/>
            <a:ext cx="10972800" cy="966470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40" y="274955"/>
            <a:ext cx="9309735" cy="562356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sz="6600" b="1">
                <a:solidFill>
                  <a:schemeClr val="bg1"/>
                </a:solidFill>
                <a:latin typeface="Bahnschrift Condensed" panose="020B0502040204020203" charset="0"/>
                <a:cs typeface="Bahnschrift Condensed" panose="020B0502040204020203" charset="0"/>
              </a:rPr>
              <a:t>Lớp học sẽ là nơi</a:t>
            </a:r>
            <a:r>
              <a:rPr lang="en-US" sz="5400" b="1">
                <a:solidFill>
                  <a:schemeClr val="bg1"/>
                </a:solidFill>
                <a:latin typeface="Bahnschrift Condensed" panose="020B0502040204020203" charset="0"/>
                <a:cs typeface="Bahnschrift Condensed" panose="020B0502040204020203" charset="0"/>
              </a:rPr>
              <a:t> </a:t>
            </a:r>
            <a:br>
              <a:rPr lang="en-US" sz="5400" b="1">
                <a:solidFill>
                  <a:schemeClr val="bg1"/>
                </a:solidFill>
                <a:latin typeface="Bahnschrift Condensed" panose="020B0502040204020203" charset="0"/>
                <a:cs typeface="Bahnschrift Condensed" panose="020B0502040204020203" charset="0"/>
              </a:rPr>
            </a:br>
            <a:r>
              <a:rPr lang="en-US" sz="5400" b="1">
                <a:solidFill>
                  <a:schemeClr val="bg1"/>
                </a:solidFill>
                <a:latin typeface="Bahnschrift Condensed" panose="020B0502040204020203" charset="0"/>
                <a:cs typeface="Bahnschrift Condensed" panose="020B0502040204020203" charset="0"/>
              </a:rPr>
              <a:t>Thầy - Trò cùng tương tác</a:t>
            </a:r>
            <a:endParaRPr lang="en-US" sz="5400" b="1">
              <a:solidFill>
                <a:schemeClr val="bg1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  <p:pic>
        <p:nvPicPr>
          <p:cNvPr id="5" name="Content Placeholder 4" descr="hqdefault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495" y="4970780"/>
            <a:ext cx="2516505" cy="1887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3789680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cs typeface="Cooper Black" panose="0208090404030B020404" charset="0"/>
              </a:rPr>
              <a:t>Để thấu hiểu, </a:t>
            </a:r>
            <a:b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cs typeface="Cooper Black" panose="0208090404030B020404" charset="0"/>
              </a:rPr>
            </a:br>
            <a: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cs typeface="Cooper Black" panose="0208090404030B020404" charset="0"/>
              </a:rPr>
              <a:t>tạo lập ra những giá trị </a:t>
            </a:r>
            <a:r>
              <a:rPr lang="en-US" sz="6000" b="1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tri thức</a:t>
            </a:r>
            <a: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cs typeface="Cooper Black" panose="0208090404030B020404" charset="0"/>
              </a:rPr>
              <a:t> và </a:t>
            </a:r>
            <a:r>
              <a:rPr lang="en-US" sz="6000" b="1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nhân cách</a:t>
            </a:r>
            <a:r>
              <a:rPr 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oper Black" panose="0208090404030B020404" charset="0"/>
                <a:cs typeface="Cooper Black" panose="0208090404030B020404" charset="0"/>
              </a:rPr>
              <a:t> qua mỗi bài học</a:t>
            </a:r>
            <a:endParaRPr lang="en-US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35525"/>
            <a:ext cx="10972800" cy="129095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5000">
        <p:dissolve/>
      </p:transition>
    </mc:Choice>
    <mc:Fallback>
      <p:transition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" y="294640"/>
            <a:ext cx="7950835" cy="608584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sz="5400" b="1">
                <a:solidFill>
                  <a:schemeClr val="accent6"/>
                </a:solidFill>
                <a:latin typeface="Kristen ITC" panose="03050502040202030202" charset="0"/>
                <a:cs typeface="Kristen ITC" panose="03050502040202030202" charset="0"/>
              </a:rPr>
              <a:t>Và...</a:t>
            </a:r>
            <a:b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</a:br>
            <a:b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</a:br>
            <a: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  <a:t>Vượt ra khuôn khổ lớp học</a:t>
            </a:r>
            <a:b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</a:br>
            <a:b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</a:br>
            <a:r>
              <a:rPr lang="en-US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Kristen ITC" panose="03050502040202030202" charset="0"/>
                <a:cs typeface="Kristen ITC" panose="03050502040202030202" charset="0"/>
              </a:rPr>
              <a:t> Vượt xa thì hiện tại của mỗi tiết học</a:t>
            </a:r>
            <a:endParaRPr lang="en-US" sz="5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Kristen ITC" panose="03050502040202030202" charset="0"/>
              <a:cs typeface="Kristen ITC" panose="0305050204020203020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8590" y="1173480"/>
            <a:ext cx="3153410" cy="87566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dissolve/>
      </p:transition>
    </mc:Choice>
    <mc:Fallback>
      <p:transition advTm="1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165" y="274955"/>
            <a:ext cx="9441180" cy="5909310"/>
          </a:xfrm>
        </p:spPr>
        <p:txBody>
          <a:bodyPr/>
          <a:p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 </a:t>
            </a:r>
            <a:r>
              <a:rPr lang="en-US" sz="4800" b="1">
                <a:solidFill>
                  <a:srgbClr val="7030A0"/>
                </a:solidFill>
                <a:latin typeface="Bahnschrift" panose="020B0502040204020203" charset="0"/>
                <a:cs typeface="Bahnschrift" panose="020B0502040204020203" charset="0"/>
              </a:rPr>
              <a:t>Thầy</a:t>
            </a: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 tạo ra tầm ảnh hưởng</a:t>
            </a:r>
            <a:b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</a:b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 và </a:t>
            </a:r>
            <a:r>
              <a:rPr lang="en-US" sz="4800" b="1">
                <a:solidFill>
                  <a:srgbClr val="7030A0"/>
                </a:solidFill>
                <a:latin typeface="Bahnschrift" panose="020B0502040204020203" charset="0"/>
                <a:cs typeface="Bahnschrift" panose="020B0502040204020203" charset="0"/>
              </a:rPr>
              <a:t>Trò</a:t>
            </a: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 nhận ra một điểm tựa, </a:t>
            </a:r>
            <a:b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</a:b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một lực đẩy, </a:t>
            </a:r>
            <a:b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</a:b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một sức mạnh, </a:t>
            </a:r>
            <a:b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</a:br>
            <a:r>
              <a:rPr lang="en-US" sz="4800" b="1">
                <a:solidFill>
                  <a:srgbClr val="00B0F0"/>
                </a:solidFill>
                <a:latin typeface="Bahnschrift" panose="020B0502040204020203" charset="0"/>
                <a:cs typeface="Bahnschrift" panose="020B0502040204020203" charset="0"/>
              </a:rPr>
              <a:t>một con đường để đi tới tương lai</a:t>
            </a:r>
            <a:endParaRPr lang="en-US" sz="4800" b="1">
              <a:solidFill>
                <a:srgbClr val="00B0F0"/>
              </a:solidFill>
              <a:latin typeface="Bahnschrift" panose="020B0502040204020203" charset="0"/>
              <a:cs typeface="Bahnschrift" panose="020B0502040204020203" charset="0"/>
            </a:endParaRPr>
          </a:p>
        </p:txBody>
      </p:sp>
      <p:pic>
        <p:nvPicPr>
          <p:cNvPr id="4" name="Content Placeholder 3" descr="hqdefault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900000">
            <a:off x="10078085" y="4864735"/>
            <a:ext cx="1818640" cy="136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5000">
        <p:dissolve/>
      </p:transition>
    </mc:Choice>
    <mc:Fallback>
      <p:transition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8730"/>
            <a:ext cx="10972800" cy="41255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lnSpc>
                <a:spcPct val="110000"/>
              </a:lnSpc>
            </a:pPr>
            <a:r>
              <a:rPr lang="en-US" b="1">
                <a:solidFill>
                  <a:schemeClr val="bg1"/>
                </a:solidFill>
                <a:latin typeface="Kristen ITC" panose="03050502040202030202" charset="0"/>
                <a:cs typeface="Kristen ITC" panose="03050502040202030202" charset="0"/>
              </a:rPr>
              <a:t>“</a:t>
            </a:r>
            <a:r>
              <a:rPr lang="en-US" b="1" i="1">
                <a:solidFill>
                  <a:schemeClr val="accent2"/>
                </a:solidFill>
                <a:latin typeface="Kristen ITC" panose="03050502040202030202" charset="0"/>
                <a:cs typeface="Kristen ITC" panose="03050502040202030202" charset="0"/>
              </a:rPr>
              <a:t>Đề tặng thầy cô, lớp học yêu thương</a:t>
            </a:r>
            <a:r>
              <a:rPr lang="en-US" b="1">
                <a:solidFill>
                  <a:schemeClr val="bg1"/>
                </a:solidFill>
                <a:latin typeface="Kristen ITC" panose="03050502040202030202" charset="0"/>
                <a:cs typeface="Kristen ITC" panose="03050502040202030202" charset="0"/>
              </a:rPr>
              <a:t>” không chỉ là những câu chuyện cảm động của </a:t>
            </a:r>
            <a:r>
              <a:rPr lang="en-US" b="1">
                <a:solidFill>
                  <a:srgbClr val="FFFF00"/>
                </a:solidFill>
                <a:latin typeface="Kristen ITC" panose="03050502040202030202" charset="0"/>
                <a:cs typeface="Kristen ITC" panose="03050502040202030202" charset="0"/>
              </a:rPr>
              <a:t>Thầy</a:t>
            </a:r>
            <a:r>
              <a:rPr lang="en-US" b="1">
                <a:solidFill>
                  <a:schemeClr val="bg1"/>
                </a:solidFill>
                <a:latin typeface="Kristen ITC" panose="03050502040202030202" charset="0"/>
                <a:cs typeface="Kristen ITC" panose="03050502040202030202" charset="0"/>
              </a:rPr>
              <a:t> và </a:t>
            </a:r>
            <a:r>
              <a:rPr lang="en-US" b="1">
                <a:solidFill>
                  <a:srgbClr val="FFFF00"/>
                </a:solidFill>
                <a:latin typeface="Kristen ITC" panose="03050502040202030202" charset="0"/>
                <a:cs typeface="Kristen ITC" panose="03050502040202030202" charset="0"/>
              </a:rPr>
              <a:t>Trò</a:t>
            </a:r>
            <a:r>
              <a:rPr lang="en-US" b="1">
                <a:solidFill>
                  <a:srgbClr val="7030A0"/>
                </a:solidFill>
              </a:rPr>
              <a:t> 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0535" y="4064635"/>
            <a:ext cx="749300" cy="115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dissolve/>
      </p:transition>
    </mc:Choice>
    <mc:Fallback>
      <p:transition advTm="1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495" y="812165"/>
            <a:ext cx="9573260" cy="5736590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sz="4800">
                <a:solidFill>
                  <a:srgbClr val="C00000"/>
                </a:solidFill>
                <a:latin typeface="Jokerman" panose="04090605060D06020702" charset="0"/>
                <a:cs typeface="Jokerman" panose="04090605060D06020702" charset="0"/>
                <a:sym typeface="+mn-ea"/>
              </a:rPr>
              <a:t>Mà còn có ý nghĩa sâu xa hơn bởi những giá trị mà người </a:t>
            </a:r>
            <a:r>
              <a:rPr lang="en-US" sz="4800">
                <a:solidFill>
                  <a:srgbClr val="00B0F0"/>
                </a:solidFill>
                <a:latin typeface="Jokerman" panose="04090605060D06020702" charset="0"/>
                <a:cs typeface="Jokerman" panose="04090605060D06020702" charset="0"/>
                <a:sym typeface="+mn-ea"/>
              </a:rPr>
              <a:t>Thầy</a:t>
            </a:r>
            <a:r>
              <a:rPr lang="en-US" sz="4800">
                <a:solidFill>
                  <a:srgbClr val="C00000"/>
                </a:solidFill>
                <a:latin typeface="Jokerman" panose="04090605060D06020702" charset="0"/>
                <a:cs typeface="Jokerman" panose="04090605060D06020702" charset="0"/>
                <a:sym typeface="+mn-ea"/>
              </a:rPr>
              <a:t> đã tạo nên bằng dấu ấn của mình trên con đường đời của mỗi </a:t>
            </a:r>
            <a:r>
              <a:rPr lang="en-US" sz="4800">
                <a:solidFill>
                  <a:srgbClr val="00B0F0"/>
                </a:solidFill>
                <a:latin typeface="Jokerman" panose="04090605060D06020702" charset="0"/>
                <a:cs typeface="Jokerman" panose="04090605060D06020702" charset="0"/>
                <a:sym typeface="+mn-ea"/>
              </a:rPr>
              <a:t>Trò</a:t>
            </a:r>
            <a:r>
              <a:rPr lang="en-US" sz="4800">
                <a:solidFill>
                  <a:srgbClr val="C00000"/>
                </a:solidFill>
                <a:latin typeface="Jokerman" panose="04090605060D06020702" charset="0"/>
                <a:cs typeface="Jokerman" panose="04090605060D06020702" charset="0"/>
                <a:sym typeface="+mn-ea"/>
              </a:rPr>
              <a:t>.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23535"/>
            <a:ext cx="10972800" cy="70294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8000">
        <p:dissolve/>
      </p:transition>
    </mc:Choice>
    <mc:Fallback>
      <p:transition advTm="1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30" y="1329690"/>
            <a:ext cx="9422130" cy="3841115"/>
          </a:xfrm>
        </p:spPr>
        <p:txBody>
          <a:bodyPr/>
          <a:p>
            <a:r>
              <a:rPr lang="en-US" sz="54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Các em vừa được xem phần giới thiệu  quyển sách</a:t>
            </a:r>
            <a:br>
              <a:rPr lang="en-US" sz="54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</a:br>
            <a:r>
              <a:rPr lang="en-US" sz="54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“</a:t>
            </a:r>
            <a:r>
              <a:rPr lang="en-US" sz="5400" b="1" i="1">
                <a:solidFill>
                  <a:srgbClr val="0070C0"/>
                </a:solidFill>
                <a:latin typeface="Bahnschrift Condensed" panose="020B0502040204020203" charset="0"/>
                <a:cs typeface="Bahnschrift Condensed" panose="020B0502040204020203" charset="0"/>
              </a:rPr>
              <a:t>Đề tặng thầy cô, lớp học yêu thương</a:t>
            </a:r>
            <a:r>
              <a:rPr lang="en-US" sz="54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”</a:t>
            </a:r>
            <a:endParaRPr lang="en-US" sz="5400" b="1">
              <a:solidFill>
                <a:srgbClr val="00B0F0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4010"/>
            <a:ext cx="10972800" cy="1219200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000">
        <p:dissolve/>
      </p:transition>
    </mc:Choice>
    <mc:Fallback>
      <p:transition advTm="1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4044315"/>
          </a:xfrm>
        </p:spPr>
        <p:txBody>
          <a:bodyPr/>
          <a:p>
            <a:r>
              <a:rPr lang="en-US" sz="7200" b="1">
                <a:solidFill>
                  <a:schemeClr val="bg1"/>
                </a:solidFill>
                <a:latin typeface="Gill Sans MT Condensed" panose="020B0506020104020203" charset="0"/>
                <a:cs typeface="Gill Sans MT Condensed" panose="020B0506020104020203" charset="0"/>
              </a:rPr>
              <a:t>Sau những giờ học online </a:t>
            </a:r>
            <a:br>
              <a:rPr lang="en-US" sz="7200" b="1">
                <a:solidFill>
                  <a:schemeClr val="bg1"/>
                </a:solidFill>
                <a:latin typeface="Gill Sans MT Condensed" panose="020B0506020104020203" charset="0"/>
                <a:cs typeface="Gill Sans MT Condensed" panose="020B0506020104020203" charset="0"/>
              </a:rPr>
            </a:br>
            <a:r>
              <a:rPr lang="en-US" sz="7200" b="1">
                <a:solidFill>
                  <a:schemeClr val="bg1"/>
                </a:solidFill>
                <a:latin typeface="Gill Sans MT Condensed" panose="020B0506020104020203" charset="0"/>
                <a:cs typeface="Gill Sans MT Condensed" panose="020B0506020104020203" charset="0"/>
              </a:rPr>
              <a:t>Hãy cùng tìm đọc quyển sách ý nghĩa dành cho tháng 11 này nhé </a:t>
            </a:r>
            <a:endParaRPr lang="en-US" sz="7200" b="1">
              <a:solidFill>
                <a:schemeClr val="bg1"/>
              </a:solidFill>
              <a:latin typeface="Gill Sans MT Condensed" panose="020B0506020104020203" charset="0"/>
              <a:cs typeface="Gill Sans MT Condensed" panose="020B05060201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25365"/>
            <a:ext cx="10972800" cy="130111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6640"/>
            <a:ext cx="10972800" cy="3514090"/>
          </a:xfrm>
        </p:spPr>
        <p:txBody>
          <a:bodyPr/>
          <a:p>
            <a:r>
              <a:rPr lang="en-US" sz="7000" b="1" i="1">
                <a:solidFill>
                  <a:srgbClr val="FF0000"/>
                </a:solidFill>
                <a:latin typeface="Lucida Handwriting" panose="03010101010101010101" charset="0"/>
                <a:cs typeface="Lucida Handwriting" panose="03010101010101010101" charset="0"/>
                <a:sym typeface="+mn-ea"/>
              </a:rPr>
              <a:t>Giới thiệu sách tháng 11/2021</a:t>
            </a:r>
            <a:br>
              <a:rPr lang="en-US" i="1">
                <a:latin typeface="Lucida Handwriting" panose="03010101010101010101" charset="0"/>
                <a:cs typeface="Lucida Handwriting" panose="03010101010101010101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77385"/>
            <a:ext cx="10972800" cy="164909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1117600"/>
            <a:ext cx="10972800" cy="4072255"/>
          </a:xfrm>
        </p:spPr>
        <p:txBody>
          <a:bodyPr/>
          <a:p>
            <a:r>
              <a:rPr lang="en-US" sz="7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Bahnschrift SemiBold Condensed" panose="020B0502040204020203" charset="0"/>
                <a:cs typeface="Bahnschrift SemiBold Condensed" panose="020B0502040204020203" charset="0"/>
              </a:rPr>
              <a:t>Hẹn gặp lại các em vào dịp giới thiệu sách của tháng 12</a:t>
            </a:r>
            <a:endParaRPr lang="en-US" sz="72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Bahnschrift SemiBold Condensed" panose="020B0502040204020203" charset="0"/>
              <a:cs typeface="Bahnschrift SemiBold Condensed" panose="020B05020402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23535"/>
            <a:ext cx="10972800" cy="70294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2000" fill="hold"/>
                                              <p:tgtEl>
                                                <p:spTgt spid="2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" y="2391410"/>
            <a:ext cx="12190730" cy="16090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p>
            <a:r>
              <a:rPr lang="en-US" sz="9600" b="1">
                <a:latin typeface="Curlz MT" panose="04040404050702020202" charset="0"/>
                <a:cs typeface="Curlz MT" panose="04040404050702020202" charset="0"/>
              </a:rPr>
              <a:t>HẾT</a:t>
            </a:r>
            <a:endParaRPr lang="en-US" sz="9600" b="1">
              <a:latin typeface="Curlz MT" panose="04040404050702020202" charset="0"/>
              <a:cs typeface="Curlz MT" panose="04040404050702020202" charset="0"/>
            </a:endParaRPr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760000">
            <a:off x="7914005" y="3615690"/>
            <a:ext cx="1962785" cy="3050540"/>
          </a:xfrm>
          <a:prstGeom prst="rect">
            <a:avLst/>
          </a:prstGeom>
        </p:spPr>
      </p:pic>
      <p:pic>
        <p:nvPicPr>
          <p:cNvPr id="7" name="Content Placeholder 6" descr="NXBTreStoryFull_14352012_0235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720000">
            <a:off x="9393555" y="2912745"/>
            <a:ext cx="2382520" cy="368363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0" y="2391410"/>
            <a:ext cx="12190730" cy="1609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latin typeface="Curlz MT" panose="04040404050702020202" charset="0"/>
                <a:cs typeface="Curlz MT" panose="04040404050702020202" charset="0"/>
              </a:rPr>
              <a:t>HẾT</a:t>
            </a:r>
            <a:endParaRPr lang="en-US" sz="9600" b="1">
              <a:latin typeface="Curlz MT" panose="04040404050702020202" charset="0"/>
              <a:cs typeface="Curlz MT" panose="04040404050702020202" charset="0"/>
            </a:endParaRPr>
          </a:p>
        </p:txBody>
      </p:sp>
      <p:pic>
        <p:nvPicPr>
          <p:cNvPr id="9" name="Content Placeholder 3" descr="NXBTreStoryFull_14352012_023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7913370" y="3615690"/>
            <a:ext cx="1962785" cy="3050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6" descr="NXBTreStoryFull_14352012_023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">
            <a:off x="9392920" y="2912745"/>
            <a:ext cx="2382520" cy="3683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20000">
        <p:dissolve/>
      </p:transition>
    </mc:Choice>
    <mc:Fallback>
      <p:transition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10972800" cy="4267835"/>
          </a:xfrm>
        </p:spPr>
        <p:txBody>
          <a:bodyPr/>
          <a:p>
            <a:r>
              <a:rPr lang="en-US" sz="66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Quyển sách </a:t>
            </a:r>
            <a:br>
              <a:rPr lang="en-US" sz="66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</a:br>
            <a:r>
              <a:rPr lang="en-US" sz="66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“</a:t>
            </a:r>
            <a:r>
              <a:rPr lang="en-US" sz="6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Bahnschrift Condensed" panose="020B0502040204020203" charset="0"/>
                <a:cs typeface="Bahnschrift Condensed" panose="020B0502040204020203" charset="0"/>
              </a:rPr>
              <a:t>Đề tặng thầy cô, lớp học yêu thương</a:t>
            </a:r>
            <a:r>
              <a:rPr lang="en-US" sz="6600" b="1">
                <a:solidFill>
                  <a:srgbClr val="00B0F0"/>
                </a:solidFill>
                <a:latin typeface="Bahnschrift Condensed" panose="020B0502040204020203" charset="0"/>
                <a:cs typeface="Bahnschrift Condensed" panose="020B0502040204020203" charset="0"/>
              </a:rPr>
              <a:t>”</a:t>
            </a:r>
            <a:endParaRPr lang="en-US" sz="6600" b="1">
              <a:solidFill>
                <a:srgbClr val="00B0F0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49545"/>
            <a:ext cx="10972800" cy="876935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4700" y="173673"/>
            <a:ext cx="10972800" cy="1143000"/>
          </a:xfrm>
        </p:spPr>
        <p:txBody>
          <a:bodyPr/>
          <a:p>
            <a:endParaRPr lang="en-US"/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385" y="274955"/>
            <a:ext cx="3818890" cy="5904865"/>
          </a:xfrm>
          <a:prstGeom prst="rect">
            <a:avLst/>
          </a:prstGeom>
        </p:spPr>
      </p:pic>
      <p:pic>
        <p:nvPicPr>
          <p:cNvPr id="5" name="Content Placeholder 4" descr="RimIDhXHlarge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760" y="274955"/>
            <a:ext cx="4526280" cy="606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hqdefault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860" y="654050"/>
            <a:ext cx="7100570" cy="5325745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15" y="822325"/>
            <a:ext cx="7220585" cy="3933190"/>
          </a:xfrm>
        </p:spPr>
        <p:txBody>
          <a:bodyPr/>
          <a:p>
            <a: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  <a:t>Cùng khám phá</a:t>
            </a:r>
            <a:b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</a:br>
            <a:r>
              <a:rPr lang="en-US" sz="4800" b="1">
                <a:solidFill>
                  <a:srgbClr val="FF000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  <a:t>HÌNH THỨC</a:t>
            </a:r>
            <a:b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</a:br>
            <a: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  <a:t>và</a:t>
            </a:r>
            <a:b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</a:br>
            <a:r>
              <a:rPr lang="en-US" sz="4800" b="1">
                <a:solidFill>
                  <a:srgbClr val="FF000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  <a:t>NỘI DUNG</a:t>
            </a:r>
            <a:b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</a:br>
            <a:r>
              <a:rPr lang="en-US" sz="4800" b="1">
                <a:solidFill>
                  <a:srgbClr val="7030A0"/>
                </a:solidFill>
                <a:latin typeface="Bahnschrift SemiLight Condensed" panose="020B0502040204020203" charset="0"/>
                <a:cs typeface="Bahnschrift SemiLight Condensed" panose="020B0502040204020203" charset="0"/>
              </a:rPr>
              <a:t>quyển sách này nhé</a:t>
            </a:r>
            <a:r>
              <a:rPr lang="en-US" sz="4800">
                <a:latin typeface="Bahnschrift SemiLight Condensed" panose="020B0502040204020203" charset="0"/>
                <a:cs typeface="Bahnschrift SemiLight Condensed" panose="020B0502040204020203" charset="0"/>
              </a:rPr>
              <a:t> </a:t>
            </a:r>
            <a:endParaRPr lang="en-US" sz="4800">
              <a:latin typeface="Bahnschrift SemiLight Condensed" panose="020B0502040204020203" charset="0"/>
              <a:cs typeface="Bahnschrift SemiLight Condensed" panose="020B0502040204020203" charset="0"/>
            </a:endParaRPr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60000">
            <a:off x="1646555" y="1136015"/>
            <a:ext cx="2511425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41395" y="274955"/>
            <a:ext cx="6144895" cy="4803775"/>
          </a:xfrm>
        </p:spPr>
        <p:txBody>
          <a:bodyPr/>
          <a:p>
            <a:pPr algn="l"/>
            <a:r>
              <a:rPr lang="en-US">
                <a:solidFill>
                  <a:schemeClr val="bg1"/>
                </a:solidFill>
              </a:rPr>
              <a:t>Tác giả: Nhiều tác giả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Nhà xuất bản: Trẻ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Khổ sách: 13 x 20 cm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Số trang: 205 trang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Giá bìa: 60.000đ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20000">
            <a:off x="8355965" y="3229610"/>
            <a:ext cx="98552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3000">
        <p:dissolve/>
      </p:transition>
    </mc:Choice>
    <mc:Fallback>
      <p:transition advTm="1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55" y="680085"/>
            <a:ext cx="6529070" cy="53327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p>
            <a:r>
              <a:rPr lang="en-US" sz="6600" b="1">
                <a:latin typeface="Curlz MT" panose="04040404050702020202" charset="0"/>
                <a:cs typeface="Curlz MT" panose="04040404050702020202" charset="0"/>
              </a:rPr>
              <a:t>Những nhân vật chính của quyển sách này là:</a:t>
            </a:r>
            <a:br>
              <a:rPr lang="en-US" sz="6600" b="1">
                <a:latin typeface="Curlz MT" panose="04040404050702020202" charset="0"/>
                <a:cs typeface="Curlz MT" panose="04040404050702020202" charset="0"/>
              </a:rPr>
            </a:br>
            <a:r>
              <a:rPr lang="en-US" sz="6600" b="1">
                <a:latin typeface="Broadway" panose="04040905080B02020502" charset="0"/>
                <a:cs typeface="Broadway" panose="04040905080B02020502" charset="0"/>
              </a:rPr>
              <a:t>THẦY</a:t>
            </a:r>
            <a:r>
              <a:rPr lang="en-US" sz="6600" b="1">
                <a:latin typeface="Curlz MT" panose="04040404050702020202" charset="0"/>
                <a:cs typeface="Curlz MT" panose="04040404050702020202" charset="0"/>
              </a:rPr>
              <a:t> và </a:t>
            </a:r>
            <a:r>
              <a:rPr lang="en-US" sz="6600" b="1">
                <a:latin typeface="Broadway" panose="04040905080B02020502" charset="0"/>
                <a:cs typeface="Broadway" panose="04040905080B02020502" charset="0"/>
              </a:rPr>
              <a:t>TRÒ</a:t>
            </a:r>
            <a:endParaRPr lang="en-US" sz="6600" b="1">
              <a:latin typeface="Broadway" panose="04040905080B02020502" charset="0"/>
              <a:cs typeface="Broadway" panose="04040905080B02020502" charset="0"/>
            </a:endParaRPr>
          </a:p>
        </p:txBody>
      </p:sp>
      <p:pic>
        <p:nvPicPr>
          <p:cNvPr id="4" name="Content Placeholder 3" descr="NXBTreStoryFull_14352012_0235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60000">
            <a:off x="9843770" y="3419475"/>
            <a:ext cx="2062480" cy="318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0">
        <p:dissolve/>
      </p:transition>
    </mc:Choice>
    <mc:Fallback>
      <p:transition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568960"/>
            <a:ext cx="8811895" cy="5654675"/>
          </a:xfrm>
        </p:spPr>
        <p:txBody>
          <a:bodyPr/>
          <a:p>
            <a:pPr algn="ctr">
              <a:lnSpc>
                <a:spcPct val="110000"/>
              </a:lnSpc>
            </a:pPr>
            <a:r>
              <a:rPr lang="en-US" sz="6600" b="1">
                <a:solidFill>
                  <a:schemeClr val="accent6"/>
                </a:solidFill>
                <a:latin typeface="Viner Hand ITC" panose="03070502030502020203" charset="0"/>
                <a:cs typeface="Viner Hand ITC" panose="03070502030502020203" charset="0"/>
              </a:rPr>
              <a:t>Khi người thầy</a:t>
            </a:r>
            <a:br>
              <a:rPr lang="en-US" sz="3000" b="1">
                <a:latin typeface="Viner Hand ITC" panose="03070502030502020203" charset="0"/>
                <a:cs typeface="Viner Hand ITC" panose="03070502030502020203" charset="0"/>
              </a:rPr>
            </a:br>
            <a:r>
              <a:rPr lang="en-US" sz="3000" b="1">
                <a:latin typeface="Viner Hand ITC" panose="03070502030502020203" charset="0"/>
                <a:cs typeface="Viner Hand ITC" panose="03070502030502020203" charset="0"/>
              </a:rPr>
              <a:t> </a:t>
            </a:r>
            <a:br>
              <a:rPr lang="en-US" b="1">
                <a:latin typeface="Viner Hand ITC" panose="03070502030502020203" charset="0"/>
                <a:cs typeface="Viner Hand ITC" panose="03070502030502020203" charset="0"/>
              </a:rPr>
            </a:br>
            <a:r>
              <a:rPr lang="en-US" sz="5400" b="1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</a:rPr>
              <a:t>Bằng trí tuệ muốn dẫn dắt</a:t>
            </a:r>
            <a:br>
              <a:rPr lang="en-US" sz="5400" b="1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</a:rPr>
            </a:br>
            <a:r>
              <a:rPr lang="en-US" sz="5400" b="1">
                <a:solidFill>
                  <a:srgbClr val="FFFF00"/>
                </a:solidFill>
                <a:latin typeface="Viner Hand ITC" panose="03070502030502020203" charset="0"/>
                <a:cs typeface="Viner Hand ITC" panose="03070502030502020203" charset="0"/>
              </a:rPr>
              <a:t>Bằng trái tim muốn sẻ chia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5392420"/>
            <a:ext cx="10972800" cy="1383030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5000">
        <p:dissolve/>
      </p:transition>
    </mc:Choice>
    <mc:Fallback>
      <p:transition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5866563601_1_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5867508528_1_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WPS Presentation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SimSun</vt:lpstr>
      <vt:lpstr>Wingdings</vt:lpstr>
      <vt:lpstr>Bookman Old Style</vt:lpstr>
      <vt:lpstr>Broadway</vt:lpstr>
      <vt:lpstr>Lucida Handwriting</vt:lpstr>
      <vt:lpstr>Bahnschrift Condensed</vt:lpstr>
      <vt:lpstr>Bahnschrift SemiLight Condensed</vt:lpstr>
      <vt:lpstr>Curlz MT</vt:lpstr>
      <vt:lpstr>Viner Hand ITC</vt:lpstr>
      <vt:lpstr>Microsoft YaHei</vt:lpstr>
      <vt:lpstr>Arial Unicode MS</vt:lpstr>
      <vt:lpstr>Calibri</vt:lpstr>
      <vt:lpstr>Jokerman</vt:lpstr>
      <vt:lpstr>Cooper Black</vt:lpstr>
      <vt:lpstr>Kristen ITC</vt:lpstr>
      <vt:lpstr>Bahnschrift</vt:lpstr>
      <vt:lpstr>Gill Sans MT Condensed</vt:lpstr>
      <vt:lpstr>Bahnschrift SemiBold Condensed</vt:lpstr>
      <vt:lpstr>Default Design</vt:lpstr>
      <vt:lpstr>UBND TP THỦ ĐỨC  TRƯỜNG TIỂU HỌC  NGUYỄN VĂN TRIẾT</vt:lpstr>
      <vt:lpstr>Giới thiệu sách tháng 11/2021 </vt:lpstr>
      <vt:lpstr>Quyển sách  “Đề tặng thầy cô, lớp học yêu thương”</vt:lpstr>
      <vt:lpstr>PowerPoint 演示文稿</vt:lpstr>
      <vt:lpstr>PowerPoint 演示文稿</vt:lpstr>
      <vt:lpstr>Cùng khám phá HÌNH THỨC và NỘI DUNG quyển sách này nhé </vt:lpstr>
      <vt:lpstr>Tác giả: Nhiều tác giả Nhà xuất bản: Trẻ Khổ sách: 13 x 20 cm Số trang: 205 trang Giá bìa: 60.000đ</vt:lpstr>
      <vt:lpstr>Những nhân vật chính của quyển sách này là: THẦY và TRÒ</vt:lpstr>
      <vt:lpstr>Khi người thầy   Bằng trí tuệ muốn dẫn dắt Bằng trái tim muốn sẻ chia </vt:lpstr>
      <vt:lpstr>Bằng kỹ năng sư phạm xuất sắc  Biết "đánh thức" và làm bật dậy những khả năng ẩn chứa trong mỗi học trò mình </vt:lpstr>
      <vt:lpstr>Bạn hình dung lớp học sẽ như thế nào?</vt:lpstr>
      <vt:lpstr>Lớp học sẽ là nơi  Thầy - Trò cùng tương tác</vt:lpstr>
      <vt:lpstr>Để thấu hiểu,  tạo lập ra những giá trị tri thức và nhân cách qua mỗi bài học</vt:lpstr>
      <vt:lpstr>Và...  Vượt ra khuôn khổ lớp học   Vượt xa thì hiện tại của mỗi tiết học</vt:lpstr>
      <vt:lpstr> Thầy tạo ra tầm ảnh hưởng  và Trò nhận ra một điểm tựa,  một lực đẩy,  một sức mạnh,  một con đường để đi tới tương lai</vt:lpstr>
      <vt:lpstr>“Đề tặng thầy cô, lớp học yêu thương” không chỉ là những câu chuyện cảm động của Thầy và Trò </vt:lpstr>
      <vt:lpstr>Mà còn có ý nghĩa sâu xa hơn bởi những giá trị mà người Thầy đã tạo nên bằng dấu ấn của mình trên con đường đời của mỗi Trò. </vt:lpstr>
      <vt:lpstr>Các em vừa được xem phần giới thiệu  quyển sách “Đề tặng thầy cô, lớp học yêu thương”</vt:lpstr>
      <vt:lpstr>Sau những giờ học online  Hãy cùng tìm đọc quyển sách ý nghĩa dành cho tháng 11 này nhé </vt:lpstr>
      <vt:lpstr>Hẹn gặp lại các em vào dịp giới thiệu sách của tháng 12</vt:lpstr>
      <vt:lpstr>HẾT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 NGUYỄN VĂN TRIẾT</dc:title>
  <dc:creator>HA LE</dc:creator>
  <cp:lastModifiedBy>acer</cp:lastModifiedBy>
  <cp:revision>24</cp:revision>
  <dcterms:created xsi:type="dcterms:W3CDTF">2021-11-01T13:12:00Z</dcterms:created>
  <dcterms:modified xsi:type="dcterms:W3CDTF">2021-11-02T16:31:58Z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BBD2A86AAA224C22BF4084B05A5F8F03</vt:lpwstr>
  </property>
  <property fmtid="{D5CDD505-2E9C-101B-9397-08002B2CF9AE}" pid="3" name="KSOProductBuildVer">
    <vt:lpwstr>1033-11.2.0.10351</vt:lpwstr>
  </property>
</Properties>
</file>